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60" r:id="rId5"/>
    <p:sldId id="267" r:id="rId6"/>
    <p:sldId id="276" r:id="rId7"/>
    <p:sldId id="275" r:id="rId8"/>
    <p:sldId id="269" r:id="rId9"/>
    <p:sldId id="270" r:id="rId10"/>
    <p:sldId id="271" r:id="rId11"/>
    <p:sldId id="272" r:id="rId12"/>
    <p:sldId id="273" r:id="rId13"/>
    <p:sldId id="274" r:id="rId14"/>
    <p:sldId id="265" r:id="rId15"/>
  </p:sldIdLst>
  <p:sldSz cx="12192000" cy="6858000"/>
  <p:notesSz cx="6858000" cy="9144000"/>
  <p:embeddedFontLst>
    <p:embeddedFont>
      <p:font typeface="Gilmer" panose="020B0604020202020204" charset="0"/>
      <p:regular r:id="rId16"/>
    </p:embeddedFont>
    <p:embeddedFont>
      <p:font typeface="Gilmer Bold" panose="020B0604020202020204" charset="0"/>
      <p:bold r:id="rId17"/>
    </p:embeddedFont>
    <p:embeddedFont>
      <p:font typeface="Gilmer Heavy" panose="020B060402020202020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8CDB"/>
    <a:srgbClr val="EA4335"/>
    <a:srgbClr val="34A853"/>
    <a:srgbClr val="4285F4"/>
    <a:srgbClr val="FBBC05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2808E-40E6-03ED-13E5-4AED2E215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FF01F-3107-B9E1-C6DE-6CA75ED89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9EBE5-4463-D36A-F74C-2CB0091C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4AB61-1849-CA08-20D6-1506CD2A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B3280-400F-5B07-DC08-A19967ED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6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8EC5-086B-C677-6100-C61B10DC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E5C06-4BB8-A803-1E86-EBE3EF908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200AE-F6BC-A381-86AF-5C912C19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6F0DC-EBBC-C6E1-E217-D8E7C1FF1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7654A-847E-A782-88D3-E2F7F112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6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2136C1-E217-63D4-E630-42D90C29D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9B946-CC4B-ECA2-4090-2B51AA633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4143B-94E9-9200-A970-E4CDF4C84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2710A-B920-455A-F520-6DF7D184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6CE89-90AE-DBE2-A87E-CB112CFE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2BC0-800B-0B38-7383-259028B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4463B-C0DC-2450-FA1D-82FD1E9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E1E7C-D514-9B0E-A128-4EB93416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35A1D-38CC-633B-26B3-7764F6EA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CFFA7-B433-7C5E-6C90-353242B8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7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B555-D609-6723-D28C-103A3DDB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7F558-71BD-5178-2668-EDB7D03DF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63598-773F-A876-1FE9-8258B524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52D2E-8B87-744D-4C05-8174E402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2A28-1604-FB6E-8489-97411A4B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6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E923-7C59-4D95-E486-4E399FFB9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547AA-8DB8-BEB1-9720-3900FCA66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E2C8A-F123-6EB0-C54E-231EB002F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2E31A-FA08-FF38-5627-698ED97A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227B8-28AF-FDD3-584A-8BB29C16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8C273-4123-4F3A-899E-3CF3FFED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7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CD3F-9580-8194-6B23-C5EB5F32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DD53A-37D2-C601-D4C9-ED21E01AD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96E44-3F18-03CC-16A4-8D4C51A2F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7C878-18B8-26C1-107D-BBEC40C29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B98BBD-2936-0FA0-3031-359CCEA74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7AF36-33D8-2FAA-559D-D5973F32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9AA18-4545-6EB8-B8EE-4CB658D1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EF6B76-55CE-38EC-DDC3-4D52B255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0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E2C2-A764-F6AB-E9FB-D7288B5D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37E5F-C36C-3339-76AF-D51116FA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56162-663E-4008-5262-D9FD41D9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D5E6E-DC2D-2490-595C-19955347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4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5402D-30B0-4EC1-937D-42F8276B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C8844-DDEB-6A71-9384-EE305FF6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B1AF-FD0D-C561-4E1C-2BE0FEEF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5F3F-1097-9814-D5B2-461A4635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63EF-AB4D-C0FC-BBBF-0BB73414F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E8076-1D65-7FD8-E2FF-2B80E5E04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EFC19-9F95-6025-ADD4-08000903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E1D07-1884-7D77-24ED-2162DD018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36971-833D-F7FF-D56B-2C387FAC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6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5F76-1D79-767F-BC2A-14CFD31C3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A264B9-39EF-6AEB-D035-B47442155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BC5DA-CB5A-7186-4452-FD554FC11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1F036-539A-F097-FEC4-142986CD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DC999-DF06-AE78-6826-05EFDF41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EF74D-695A-D771-D33F-3479434C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D91DC-11A5-D6E0-6F1A-883EC667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7502B-F3C2-D95B-BACF-C5AD0F04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31AE6-D8E8-8686-217F-B519FCEEC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B7F7C-B159-5C22-7ABE-A6F1E3538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A6ED0-EDD7-03A3-EB86-D88332D6E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5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" Target="slide1.xml"/><Relationship Id="rId10" Type="http://schemas.openxmlformats.org/officeDocument/2006/relationships/image" Target="../media/image12.pn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62C64E-B44C-900C-F3DD-305EB6DD10A8}"/>
              </a:ext>
            </a:extLst>
          </p:cNvPr>
          <p:cNvGrpSpPr/>
          <p:nvPr/>
        </p:nvGrpSpPr>
        <p:grpSpPr>
          <a:xfrm>
            <a:off x="3292444" y="3461128"/>
            <a:ext cx="5607112" cy="588475"/>
            <a:chOff x="3292444" y="3461128"/>
            <a:chExt cx="5607112" cy="58847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0E0F73-FCF8-5323-6257-6BB4D5FC34D9}"/>
                </a:ext>
              </a:extLst>
            </p:cNvPr>
            <p:cNvSpPr/>
            <p:nvPr/>
          </p:nvSpPr>
          <p:spPr>
            <a:xfrm>
              <a:off x="3292444" y="3461128"/>
              <a:ext cx="5607112" cy="5884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0FCA5664-217E-FA54-AECD-7170CC50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97421" y="3546787"/>
              <a:ext cx="380945" cy="38094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E1C48F-A70A-B3AC-EEC0-3F555FA4C1F4}"/>
                </a:ext>
              </a:extLst>
            </p:cNvPr>
            <p:cNvGrpSpPr/>
            <p:nvPr/>
          </p:nvGrpSpPr>
          <p:grpSpPr>
            <a:xfrm>
              <a:off x="8384474" y="3552162"/>
              <a:ext cx="201924" cy="370194"/>
              <a:chOff x="8306844" y="3574763"/>
              <a:chExt cx="286732" cy="525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FEDDEBB-9E8C-174D-D521-A0B95D61EAA8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D6DA297-027A-4AC2-8418-F99FB8F46E3D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594FA9A-A5B5-8DF6-9582-F2C2271CC927}"/>
              </a:ext>
            </a:extLst>
          </p:cNvPr>
          <p:cNvSpPr txBox="1"/>
          <p:nvPr/>
        </p:nvSpPr>
        <p:spPr>
          <a:xfrm>
            <a:off x="5734367" y="3557021"/>
            <a:ext cx="72327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latin typeface="Gilmer" panose="00000500000000000000" pitchFamily="50" charset="0"/>
              </a:rPr>
              <a:t>Quill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E9BD04-F4F2-1710-6D96-4F2D1B5F2ABB}"/>
              </a:ext>
            </a:extLst>
          </p:cNvPr>
          <p:cNvSpPr txBox="1"/>
          <p:nvPr/>
        </p:nvSpPr>
        <p:spPr>
          <a:xfrm>
            <a:off x="4212311" y="2037718"/>
            <a:ext cx="38154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80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80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80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80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80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8000" dirty="0">
              <a:latin typeface="Gilmer Bold" panose="000008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B4232-DB26-E491-08FF-06DEA03B4A3E}"/>
              </a:ext>
            </a:extLst>
          </p:cNvPr>
          <p:cNvSpPr txBox="1"/>
          <p:nvPr/>
        </p:nvSpPr>
        <p:spPr>
          <a:xfrm>
            <a:off x="4662153" y="4326901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4" action="ppaction://hlinksldjump"/>
              </a:rPr>
              <a:t>All</a:t>
            </a:r>
            <a:endParaRPr lang="en-US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D96C7-CA36-0F61-D934-4F81E1CF991E}"/>
              </a:ext>
            </a:extLst>
          </p:cNvPr>
          <p:cNvSpPr txBox="1"/>
          <p:nvPr/>
        </p:nvSpPr>
        <p:spPr>
          <a:xfrm>
            <a:off x="5671204" y="4326901"/>
            <a:ext cx="84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5" action="ppaction://hlinksldjump"/>
              </a:rPr>
              <a:t>Images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3E2AC-3FAF-2FCD-7688-8779ED57FDA6}"/>
              </a:ext>
            </a:extLst>
          </p:cNvPr>
          <p:cNvSpPr txBox="1"/>
          <p:nvPr/>
        </p:nvSpPr>
        <p:spPr>
          <a:xfrm>
            <a:off x="6861236" y="4326901"/>
            <a:ext cx="84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6" action="ppaction://hlinksldjump"/>
              </a:rPr>
              <a:t>Videos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1875C-23B6-5151-C400-CD2DA5147002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1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6364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7" grpId="1"/>
      <p:bldP spid="2" grpId="0"/>
      <p:bldP spid="2" grpId="1"/>
      <p:bldP spid="3" grpId="0"/>
      <p:bldP spid="3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Login Page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4" action="ppaction://hlinksldjump"/>
              </a:rPr>
              <a:t>Back to results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37FB2-2588-FB83-652F-D1586AFEF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7252"/>
          <a:stretch/>
        </p:blipFill>
        <p:spPr bwMode="auto">
          <a:xfrm>
            <a:off x="378069" y="953186"/>
            <a:ext cx="11385039" cy="5881528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14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1032" r="5443" b="-1032"/>
          <a:stretch/>
        </p:blipFill>
        <p:spPr bwMode="auto">
          <a:xfrm>
            <a:off x="370491" y="4002675"/>
            <a:ext cx="4964552" cy="249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UI/UX Design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1621" r="8902" b="-1621"/>
          <a:stretch/>
        </p:blipFill>
        <p:spPr bwMode="auto">
          <a:xfrm>
            <a:off x="424223" y="1204820"/>
            <a:ext cx="4656564" cy="24215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37FB2-2588-FB83-652F-D1586AFEF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7252"/>
          <a:stretch/>
        </p:blipFill>
        <p:spPr bwMode="auto">
          <a:xfrm>
            <a:off x="6278253" y="1296602"/>
            <a:ext cx="4820093" cy="24900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86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1032" r="5443" b="-1032"/>
          <a:stretch/>
        </p:blipFill>
        <p:spPr bwMode="auto">
          <a:xfrm>
            <a:off x="370491" y="1111873"/>
            <a:ext cx="10728068" cy="538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Registration Page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4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1032" r="5443" b="-1032"/>
          <a:stretch/>
        </p:blipFill>
        <p:spPr bwMode="auto">
          <a:xfrm>
            <a:off x="370491" y="4002675"/>
            <a:ext cx="4964552" cy="249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UI/UX Design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1621" r="8902" b="-1621"/>
          <a:stretch/>
        </p:blipFill>
        <p:spPr bwMode="auto">
          <a:xfrm>
            <a:off x="424223" y="1204820"/>
            <a:ext cx="4656564" cy="24215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37FB2-2588-FB83-652F-D1586AFEF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7252"/>
          <a:stretch/>
        </p:blipFill>
        <p:spPr bwMode="auto">
          <a:xfrm>
            <a:off x="6278253" y="1296602"/>
            <a:ext cx="4820093" cy="24900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C3CFF9-FEBA-4F36-A69E-DEB7A2B5F59B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C25C94B-7397-C964-281C-A6A9CA476783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066ED9BB-8F6D-8265-0293-2F471987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E21340-A891-5792-A042-BF465847E6CB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F73E34F-445E-AF7D-373F-95ACFD63B2E1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DB0E12A-C674-94E0-341C-72E86FD8C426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F1763F-8FE5-C738-F184-9D8CBA5FCB1F}"/>
                </a:ext>
              </a:extLst>
            </p:cNvPr>
            <p:cNvSpPr txBox="1"/>
            <p:nvPr/>
          </p:nvSpPr>
          <p:spPr>
            <a:xfrm>
              <a:off x="3338469" y="571812"/>
              <a:ext cx="3407048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How to use gamification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30749C-5221-CB16-1B53-BA3C890BEBE3}"/>
              </a:ext>
            </a:extLst>
          </p:cNvPr>
          <p:cNvSpPr txBox="1"/>
          <p:nvPr/>
        </p:nvSpPr>
        <p:spPr>
          <a:xfrm>
            <a:off x="541594" y="365258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C12591-609E-C4AA-E365-F546A364E93E}"/>
              </a:ext>
            </a:extLst>
          </p:cNvPr>
          <p:cNvGrpSpPr/>
          <p:nvPr/>
        </p:nvGrpSpPr>
        <p:grpSpPr>
          <a:xfrm>
            <a:off x="533117" y="1713739"/>
            <a:ext cx="11133677" cy="4623265"/>
            <a:chOff x="533117" y="1310328"/>
            <a:chExt cx="11133677" cy="507162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CFA339F-2A1B-278E-E056-7ED762F282F1}"/>
                </a:ext>
              </a:extLst>
            </p:cNvPr>
            <p:cNvSpPr/>
            <p:nvPr/>
          </p:nvSpPr>
          <p:spPr>
            <a:xfrm>
              <a:off x="533117" y="1310328"/>
              <a:ext cx="11133394" cy="5071620"/>
            </a:xfrm>
            <a:custGeom>
              <a:avLst/>
              <a:gdLst>
                <a:gd name="connsiteX0" fmla="*/ 235805 w 11133394"/>
                <a:gd name="connsiteY0" fmla="*/ 0 h 5071620"/>
                <a:gd name="connsiteX1" fmla="*/ 5562600 w 11133394"/>
                <a:gd name="connsiteY1" fmla="*/ 0 h 5071620"/>
                <a:gd name="connsiteX2" fmla="*/ 10889395 w 11133394"/>
                <a:gd name="connsiteY2" fmla="*/ 0 h 5071620"/>
                <a:gd name="connsiteX3" fmla="*/ 11125200 w 11133394"/>
                <a:gd name="connsiteY3" fmla="*/ 235805 h 5071620"/>
                <a:gd name="connsiteX4" fmla="*/ 11125200 w 11133394"/>
                <a:gd name="connsiteY4" fmla="*/ 2535810 h 5071620"/>
                <a:gd name="connsiteX5" fmla="*/ 11133394 w 11133394"/>
                <a:gd name="connsiteY5" fmla="*/ 2535810 h 5071620"/>
                <a:gd name="connsiteX6" fmla="*/ 11133394 w 11133394"/>
                <a:gd name="connsiteY6" fmla="*/ 4835815 h 5071620"/>
                <a:gd name="connsiteX7" fmla="*/ 10897589 w 11133394"/>
                <a:gd name="connsiteY7" fmla="*/ 5071620 h 5071620"/>
                <a:gd name="connsiteX8" fmla="*/ 243999 w 11133394"/>
                <a:gd name="connsiteY8" fmla="*/ 5071620 h 5071620"/>
                <a:gd name="connsiteX9" fmla="*/ 8194 w 11133394"/>
                <a:gd name="connsiteY9" fmla="*/ 4835815 h 5071620"/>
                <a:gd name="connsiteX10" fmla="*/ 8194 w 11133394"/>
                <a:gd name="connsiteY10" fmla="*/ 2535810 h 5071620"/>
                <a:gd name="connsiteX11" fmla="*/ 0 w 11133394"/>
                <a:gd name="connsiteY11" fmla="*/ 2535810 h 5071620"/>
                <a:gd name="connsiteX12" fmla="*/ 0 w 11133394"/>
                <a:gd name="connsiteY12" fmla="*/ 235805 h 5071620"/>
                <a:gd name="connsiteX13" fmla="*/ 235805 w 11133394"/>
                <a:gd name="connsiteY13" fmla="*/ 0 h 507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33394" h="5071620">
                  <a:moveTo>
                    <a:pt x="235805" y="0"/>
                  </a:moveTo>
                  <a:lnTo>
                    <a:pt x="5562600" y="0"/>
                  </a:lnTo>
                  <a:lnTo>
                    <a:pt x="10889395" y="0"/>
                  </a:lnTo>
                  <a:cubicBezTo>
                    <a:pt x="11019627" y="0"/>
                    <a:pt x="11125200" y="105573"/>
                    <a:pt x="11125200" y="235805"/>
                  </a:cubicBezTo>
                  <a:lnTo>
                    <a:pt x="11125200" y="2535810"/>
                  </a:lnTo>
                  <a:lnTo>
                    <a:pt x="11133394" y="2535810"/>
                  </a:lnTo>
                  <a:lnTo>
                    <a:pt x="11133394" y="4835815"/>
                  </a:lnTo>
                  <a:cubicBezTo>
                    <a:pt x="11133394" y="4966047"/>
                    <a:pt x="11027821" y="5071620"/>
                    <a:pt x="10897589" y="5071620"/>
                  </a:cubicBezTo>
                  <a:lnTo>
                    <a:pt x="243999" y="5071620"/>
                  </a:lnTo>
                  <a:cubicBezTo>
                    <a:pt x="113767" y="5071620"/>
                    <a:pt x="8194" y="4966047"/>
                    <a:pt x="8194" y="4835815"/>
                  </a:cubicBezTo>
                  <a:lnTo>
                    <a:pt x="8194" y="2535810"/>
                  </a:lnTo>
                  <a:lnTo>
                    <a:pt x="0" y="2535810"/>
                  </a:lnTo>
                  <a:lnTo>
                    <a:pt x="0" y="235805"/>
                  </a:lnTo>
                  <a:cubicBezTo>
                    <a:pt x="0" y="105573"/>
                    <a:pt x="105573" y="0"/>
                    <a:pt x="2358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1D477128-C4E9-9BF7-D25E-7DEC6BDA49B8}"/>
                </a:ext>
              </a:extLst>
            </p:cNvPr>
            <p:cNvSpPr/>
            <p:nvPr/>
          </p:nvSpPr>
          <p:spPr>
            <a:xfrm rot="10800000">
              <a:off x="541594" y="3846137"/>
              <a:ext cx="11125200" cy="2535810"/>
            </a:xfrm>
            <a:prstGeom prst="round2SameRect">
              <a:avLst>
                <a:gd name="adj1" fmla="val 929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932F07A-CF2B-43EB-A82F-81B990A30981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4" action="ppaction://hlinksldjump"/>
              </a:rPr>
              <a:t>Back to results</a:t>
            </a:r>
            <a:endParaRPr lang="en-US" dirty="0"/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1036601" y="2094077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667618" y="2094077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Inspire </a:t>
            </a: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competition.</a:t>
            </a:r>
            <a:endParaRPr lang="en-US" b="1" dirty="0"/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309267" y="2125975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929651" y="2094077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125796" y="3367813"/>
            <a:ext cx="221131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/>
              <a:t>Identify what </a:t>
            </a: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/>
              <a:t>should be gamified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3996984" y="3372293"/>
            <a:ext cx="182255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Inspire </a:t>
            </a: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competition.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276222" y="3423216"/>
            <a:ext cx="253383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2000" b="1" dirty="0"/>
              <a:t>Encourage users to</a:t>
            </a:r>
          </a:p>
          <a:p>
            <a:pPr algn="ctr">
              <a:defRPr/>
            </a:pPr>
            <a:r>
              <a:rPr lang="en-US" sz="2000" b="1" dirty="0"/>
              <a:t>challenge real friends.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244639" y="3423217"/>
            <a:ext cx="192648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2000" b="1" dirty="0"/>
              <a:t>Set the rules</a:t>
            </a:r>
          </a:p>
          <a:p>
            <a:pPr algn="ctr">
              <a:defRPr/>
            </a:pPr>
            <a:r>
              <a:rPr lang="en-US" sz="2000" b="1" dirty="0"/>
              <a:t>(Keep it flexible)</a:t>
            </a:r>
          </a:p>
        </p:txBody>
      </p:sp>
    </p:spTree>
    <p:extLst>
      <p:ext uri="{BB962C8B-B14F-4D97-AF65-F5344CB8AC3E}">
        <p14:creationId xmlns:p14="http://schemas.microsoft.com/office/powerpoint/2010/main" val="147318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1.48148E-6 L 3.12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2.96296E-6 L -4.16667E-7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0833E-6 -2.59259E-6 L -2.70833E-6 0.03797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16667E-6 -4.81481E-6 L -4.16667E-6 0.03797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11022E-16 -4.44444E-6 L 1.11022E-16 0.03797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4.44444E-6 L 4.16667E-7 0.03797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1" grpId="0"/>
      <p:bldP spid="41" grpId="1"/>
      <p:bldP spid="19" grpId="0" animBg="1"/>
      <p:bldP spid="20" grpId="0" animBg="1"/>
      <p:bldP spid="21" grpId="0" animBg="1"/>
      <p:bldP spid="22" grpId="0" animBg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C3CFF9-FEBA-4F36-A69E-DEB7A2B5F59B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C25C94B-7397-C964-281C-A6A9CA476783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066ED9BB-8F6D-8265-0293-2F471987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E21340-A891-5792-A042-BF465847E6CB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F73E34F-445E-AF7D-373F-95ACFD63B2E1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DB0E12A-C674-94E0-341C-72E86FD8C426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F1763F-8FE5-C738-F184-9D8CBA5FCB1F}"/>
                </a:ext>
              </a:extLst>
            </p:cNvPr>
            <p:cNvSpPr txBox="1"/>
            <p:nvPr/>
          </p:nvSpPr>
          <p:spPr>
            <a:xfrm>
              <a:off x="3182617" y="571812"/>
              <a:ext cx="3407048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What is QUILL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30749C-5221-CB16-1B53-BA3C890BEBE3}"/>
              </a:ext>
            </a:extLst>
          </p:cNvPr>
          <p:cNvSpPr txBox="1"/>
          <p:nvPr/>
        </p:nvSpPr>
        <p:spPr>
          <a:xfrm>
            <a:off x="541594" y="365258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C12591-609E-C4AA-E365-F546A364E93E}"/>
              </a:ext>
            </a:extLst>
          </p:cNvPr>
          <p:cNvGrpSpPr/>
          <p:nvPr/>
        </p:nvGrpSpPr>
        <p:grpSpPr>
          <a:xfrm>
            <a:off x="533117" y="1713740"/>
            <a:ext cx="11133677" cy="3064448"/>
            <a:chOff x="533117" y="1310328"/>
            <a:chExt cx="11133677" cy="507162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CFA339F-2A1B-278E-E056-7ED762F282F1}"/>
                </a:ext>
              </a:extLst>
            </p:cNvPr>
            <p:cNvSpPr/>
            <p:nvPr/>
          </p:nvSpPr>
          <p:spPr>
            <a:xfrm>
              <a:off x="533117" y="1310328"/>
              <a:ext cx="11133394" cy="5071620"/>
            </a:xfrm>
            <a:custGeom>
              <a:avLst/>
              <a:gdLst>
                <a:gd name="connsiteX0" fmla="*/ 235805 w 11133394"/>
                <a:gd name="connsiteY0" fmla="*/ 0 h 5071620"/>
                <a:gd name="connsiteX1" fmla="*/ 5562600 w 11133394"/>
                <a:gd name="connsiteY1" fmla="*/ 0 h 5071620"/>
                <a:gd name="connsiteX2" fmla="*/ 10889395 w 11133394"/>
                <a:gd name="connsiteY2" fmla="*/ 0 h 5071620"/>
                <a:gd name="connsiteX3" fmla="*/ 11125200 w 11133394"/>
                <a:gd name="connsiteY3" fmla="*/ 235805 h 5071620"/>
                <a:gd name="connsiteX4" fmla="*/ 11125200 w 11133394"/>
                <a:gd name="connsiteY4" fmla="*/ 2535810 h 5071620"/>
                <a:gd name="connsiteX5" fmla="*/ 11133394 w 11133394"/>
                <a:gd name="connsiteY5" fmla="*/ 2535810 h 5071620"/>
                <a:gd name="connsiteX6" fmla="*/ 11133394 w 11133394"/>
                <a:gd name="connsiteY6" fmla="*/ 4835815 h 5071620"/>
                <a:gd name="connsiteX7" fmla="*/ 10897589 w 11133394"/>
                <a:gd name="connsiteY7" fmla="*/ 5071620 h 5071620"/>
                <a:gd name="connsiteX8" fmla="*/ 243999 w 11133394"/>
                <a:gd name="connsiteY8" fmla="*/ 5071620 h 5071620"/>
                <a:gd name="connsiteX9" fmla="*/ 8194 w 11133394"/>
                <a:gd name="connsiteY9" fmla="*/ 4835815 h 5071620"/>
                <a:gd name="connsiteX10" fmla="*/ 8194 w 11133394"/>
                <a:gd name="connsiteY10" fmla="*/ 2535810 h 5071620"/>
                <a:gd name="connsiteX11" fmla="*/ 0 w 11133394"/>
                <a:gd name="connsiteY11" fmla="*/ 2535810 h 5071620"/>
                <a:gd name="connsiteX12" fmla="*/ 0 w 11133394"/>
                <a:gd name="connsiteY12" fmla="*/ 235805 h 5071620"/>
                <a:gd name="connsiteX13" fmla="*/ 235805 w 11133394"/>
                <a:gd name="connsiteY13" fmla="*/ 0 h 507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33394" h="5071620">
                  <a:moveTo>
                    <a:pt x="235805" y="0"/>
                  </a:moveTo>
                  <a:lnTo>
                    <a:pt x="5562600" y="0"/>
                  </a:lnTo>
                  <a:lnTo>
                    <a:pt x="10889395" y="0"/>
                  </a:lnTo>
                  <a:cubicBezTo>
                    <a:pt x="11019627" y="0"/>
                    <a:pt x="11125200" y="105573"/>
                    <a:pt x="11125200" y="235805"/>
                  </a:cubicBezTo>
                  <a:lnTo>
                    <a:pt x="11125200" y="2535810"/>
                  </a:lnTo>
                  <a:lnTo>
                    <a:pt x="11133394" y="2535810"/>
                  </a:lnTo>
                  <a:lnTo>
                    <a:pt x="11133394" y="4835815"/>
                  </a:lnTo>
                  <a:cubicBezTo>
                    <a:pt x="11133394" y="4966047"/>
                    <a:pt x="11027821" y="5071620"/>
                    <a:pt x="10897589" y="5071620"/>
                  </a:cubicBezTo>
                  <a:lnTo>
                    <a:pt x="243999" y="5071620"/>
                  </a:lnTo>
                  <a:cubicBezTo>
                    <a:pt x="113767" y="5071620"/>
                    <a:pt x="8194" y="4966047"/>
                    <a:pt x="8194" y="4835815"/>
                  </a:cubicBezTo>
                  <a:lnTo>
                    <a:pt x="8194" y="2535810"/>
                  </a:lnTo>
                  <a:lnTo>
                    <a:pt x="0" y="2535810"/>
                  </a:lnTo>
                  <a:lnTo>
                    <a:pt x="0" y="235805"/>
                  </a:lnTo>
                  <a:cubicBezTo>
                    <a:pt x="0" y="105573"/>
                    <a:pt x="105573" y="0"/>
                    <a:pt x="2358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1D477128-C4E9-9BF7-D25E-7DEC6BDA49B8}"/>
                </a:ext>
              </a:extLst>
            </p:cNvPr>
            <p:cNvSpPr/>
            <p:nvPr/>
          </p:nvSpPr>
          <p:spPr>
            <a:xfrm rot="10800000">
              <a:off x="541594" y="3846137"/>
              <a:ext cx="11125200" cy="2535810"/>
            </a:xfrm>
            <a:prstGeom prst="round2SameRect">
              <a:avLst>
                <a:gd name="adj1" fmla="val 929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BFCED2-DF47-EF4A-D905-C80F22BDF9B0}"/>
              </a:ext>
            </a:extLst>
          </p:cNvPr>
          <p:cNvGrpSpPr/>
          <p:nvPr/>
        </p:nvGrpSpPr>
        <p:grpSpPr>
          <a:xfrm>
            <a:off x="896806" y="2129605"/>
            <a:ext cx="6533962" cy="2556247"/>
            <a:chOff x="974035" y="4248546"/>
            <a:chExt cx="4498015" cy="200718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127273-D961-AF48-61ED-9B204870DC62}"/>
                </a:ext>
              </a:extLst>
            </p:cNvPr>
            <p:cNvSpPr txBox="1"/>
            <p:nvPr/>
          </p:nvSpPr>
          <p:spPr>
            <a:xfrm>
              <a:off x="974035" y="4248546"/>
              <a:ext cx="2556804" cy="290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/>
                <a:t>What is </a:t>
              </a:r>
              <a:r>
                <a:rPr lang="en-US" sz="2400" b="1" dirty="0">
                  <a:solidFill>
                    <a:srgbClr val="1D8CDB"/>
                  </a:solidFill>
                </a:rPr>
                <a:t>QUILL</a:t>
              </a:r>
              <a:r>
                <a:rPr lang="en-US" sz="2400" b="1" dirty="0"/>
                <a:t>?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CD2D3D-7267-3DBC-CC05-EDC5D348A2C9}"/>
                </a:ext>
              </a:extLst>
            </p:cNvPr>
            <p:cNvSpPr txBox="1"/>
            <p:nvPr/>
          </p:nvSpPr>
          <p:spPr>
            <a:xfrm>
              <a:off x="974035" y="4647587"/>
              <a:ext cx="4486342" cy="435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Quill is a web app that you can </a:t>
              </a:r>
              <a:r>
                <a:rPr lang="en-US" dirty="0">
                  <a:solidFill>
                    <a:srgbClr val="1D8CDB"/>
                  </a:solidFill>
                </a:rPr>
                <a:t>Create</a:t>
              </a:r>
              <a:r>
                <a:rPr lang="en-US" dirty="0"/>
                <a:t> an account , </a:t>
              </a:r>
              <a:r>
                <a:rPr lang="en-US" dirty="0">
                  <a:solidFill>
                    <a:srgbClr val="1D8CDB"/>
                  </a:solidFill>
                </a:rPr>
                <a:t>Read</a:t>
              </a:r>
              <a:r>
                <a:rPr lang="en-US" dirty="0"/>
                <a:t> others blogs , </a:t>
              </a:r>
              <a:r>
                <a:rPr lang="en-US" dirty="0">
                  <a:solidFill>
                    <a:srgbClr val="1D8CDB"/>
                  </a:solidFill>
                </a:rPr>
                <a:t>Update</a:t>
              </a:r>
              <a:r>
                <a:rPr lang="en-US" dirty="0"/>
                <a:t> your posts and profile , </a:t>
              </a:r>
              <a:r>
                <a:rPr lang="en-US" dirty="0">
                  <a:solidFill>
                    <a:srgbClr val="1D8CDB"/>
                  </a:solidFill>
                </a:rPr>
                <a:t>Delete</a:t>
              </a:r>
              <a:r>
                <a:rPr lang="en-US" dirty="0"/>
                <a:t> yours blogs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70F72-0658-7514-F202-9876CB7D3093}"/>
                </a:ext>
              </a:extLst>
            </p:cNvPr>
            <p:cNvSpPr txBox="1"/>
            <p:nvPr/>
          </p:nvSpPr>
          <p:spPr>
            <a:xfrm>
              <a:off x="979871" y="5234156"/>
              <a:ext cx="4486342" cy="435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Our goal is helping people to discover themselves by giving them the space to write there own thoughts and ideas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249D60-A1F7-6B00-213F-A12D4EDB6EDC}"/>
                </a:ext>
              </a:extLst>
            </p:cNvPr>
            <p:cNvSpPr txBox="1"/>
            <p:nvPr/>
          </p:nvSpPr>
          <p:spPr>
            <a:xfrm>
              <a:off x="985708" y="5820725"/>
              <a:ext cx="4486342" cy="435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Anyone can use QUILL no restrictions anyone have an idea or want to bring a new one can use  </a:t>
              </a:r>
              <a:r>
                <a:rPr lang="en-US" dirty="0">
                  <a:solidFill>
                    <a:srgbClr val="1D8CDB"/>
                  </a:solidFill>
                </a:rPr>
                <a:t>QUILL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932F07A-CF2B-43EB-A82F-81B990A30981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4" action="ppaction://hlinksldjump"/>
              </a:rPr>
              <a:t>Back to results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9162473" y="1714633"/>
            <a:ext cx="1956753" cy="3052274"/>
          </a:xfrm>
          <a:prstGeom prst="roundRect">
            <a:avLst>
              <a:gd name="adj" fmla="val 7043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D0499-808A-976B-A681-9D9D34BB4CF5}"/>
              </a:ext>
            </a:extLst>
          </p:cNvPr>
          <p:cNvSpPr txBox="1"/>
          <p:nvPr/>
        </p:nvSpPr>
        <p:spPr>
          <a:xfrm>
            <a:off x="533116" y="4961305"/>
            <a:ext cx="322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QUILL team members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F112D-F057-FD42-E117-29CC7B3A4A7E}"/>
              </a:ext>
            </a:extLst>
          </p:cNvPr>
          <p:cNvSpPr txBox="1"/>
          <p:nvPr/>
        </p:nvSpPr>
        <p:spPr>
          <a:xfrm>
            <a:off x="896806" y="5262098"/>
            <a:ext cx="7317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In this section we will talk about quill team and the responsibly for everyone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A214F-6073-2E32-0EB4-9E7CB3633D11}"/>
              </a:ext>
            </a:extLst>
          </p:cNvPr>
          <p:cNvSpPr txBox="1"/>
          <p:nvPr/>
        </p:nvSpPr>
        <p:spPr>
          <a:xfrm>
            <a:off x="879546" y="5486657"/>
            <a:ext cx="364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QUILL Technical Architecture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6EA59-060A-54A2-AF90-48211B02D62E}"/>
              </a:ext>
            </a:extLst>
          </p:cNvPr>
          <p:cNvSpPr txBox="1"/>
          <p:nvPr/>
        </p:nvSpPr>
        <p:spPr>
          <a:xfrm>
            <a:off x="905284" y="5787450"/>
            <a:ext cx="812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In this section we will talk about quill Architecture Overview of the project's architecture, Technologies Used, Database Design.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DDB0E-3830-1B23-8143-6B4F0FA99909}"/>
              </a:ext>
            </a:extLst>
          </p:cNvPr>
          <p:cNvSpPr txBox="1"/>
          <p:nvPr/>
        </p:nvSpPr>
        <p:spPr>
          <a:xfrm>
            <a:off x="896806" y="6041040"/>
            <a:ext cx="364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Frontend Implementation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B568F-1596-8E2F-3D3F-262D3B222339}"/>
              </a:ext>
            </a:extLst>
          </p:cNvPr>
          <p:cNvSpPr txBox="1"/>
          <p:nvPr/>
        </p:nvSpPr>
        <p:spPr>
          <a:xfrm>
            <a:off x="940258" y="6341833"/>
            <a:ext cx="812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UI/UX Design Overview, Key Features and Components, Frameworks/Libraries Used</a:t>
            </a:r>
          </a:p>
        </p:txBody>
      </p:sp>
    </p:spTree>
    <p:extLst>
      <p:ext uri="{BB962C8B-B14F-4D97-AF65-F5344CB8AC3E}">
        <p14:creationId xmlns:p14="http://schemas.microsoft.com/office/powerpoint/2010/main" val="18931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-1.48148E-6 L -1.45833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3.7037E-7 L -4.16667E-7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54167E-6 7.40741E-7 L 3.54167E-6 0.0379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8.33333E-7 -3.7037E-6 L -8.33333E-7 0.0379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1" grpId="0"/>
      <p:bldP spid="41" grpId="1"/>
      <p:bldP spid="2" grpId="0" animBg="1"/>
      <p:bldP spid="2" grpId="1" animBg="1"/>
      <p:bldP spid="3" grpId="0"/>
      <p:bldP spid="12" grpId="0"/>
      <p:bldP spid="13" grpId="0"/>
      <p:bldP spid="14" grpId="0"/>
      <p:bldP spid="15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13908" y="1599463"/>
            <a:ext cx="2584801" cy="353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Team members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3" t="1832" r="-10163" b="1188"/>
          <a:stretch/>
        </p:blipFill>
        <p:spPr bwMode="auto">
          <a:xfrm>
            <a:off x="557580" y="1599463"/>
            <a:ext cx="2902290" cy="35390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t="2460" r="12635" b="25351"/>
          <a:stretch/>
        </p:blipFill>
        <p:spPr bwMode="auto">
          <a:xfrm>
            <a:off x="8507800" y="1599463"/>
            <a:ext cx="2584801" cy="3539063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82825F4-5208-D499-C67C-05675EE9726E}"/>
              </a:ext>
            </a:extLst>
          </p:cNvPr>
          <p:cNvSpPr txBox="1"/>
          <p:nvPr/>
        </p:nvSpPr>
        <p:spPr>
          <a:xfrm>
            <a:off x="4808614" y="5316247"/>
            <a:ext cx="208069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Gilmer Heavy" panose="00000900000000000000" pitchFamily="50" charset="0"/>
              </a:rPr>
              <a:t>Hussein Amr</a:t>
            </a:r>
          </a:p>
          <a:p>
            <a:r>
              <a:rPr lang="en-US" sz="1600" dirty="0">
                <a:latin typeface="Gilmer Heavy" panose="00000900000000000000" pitchFamily="50" charset="0"/>
              </a:rPr>
              <a:t>Back-end Developer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1DAA1-EAB0-4F8B-4FCB-27D3E8650B7C}"/>
              </a:ext>
            </a:extLst>
          </p:cNvPr>
          <p:cNvSpPr txBox="1"/>
          <p:nvPr/>
        </p:nvSpPr>
        <p:spPr>
          <a:xfrm>
            <a:off x="741612" y="5301652"/>
            <a:ext cx="21111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Gilmer Heavy" panose="00000900000000000000" pitchFamily="50" charset="0"/>
              </a:rPr>
              <a:t>Youssef Amr </a:t>
            </a:r>
            <a:br>
              <a:rPr lang="en-US" sz="1600" dirty="0">
                <a:latin typeface="Gilmer Heavy" panose="00000900000000000000" pitchFamily="50" charset="0"/>
              </a:rPr>
            </a:br>
            <a:r>
              <a:rPr lang="en-US" sz="1600" dirty="0">
                <a:latin typeface="Gilmer Heavy" panose="00000900000000000000" pitchFamily="50" charset="0"/>
              </a:rPr>
              <a:t>Front-end 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CA293-C7D6-A68E-F957-80E3A7E50612}"/>
              </a:ext>
            </a:extLst>
          </p:cNvPr>
          <p:cNvSpPr txBox="1"/>
          <p:nvPr/>
        </p:nvSpPr>
        <p:spPr>
          <a:xfrm>
            <a:off x="8759851" y="5325645"/>
            <a:ext cx="208069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Gilmer Heavy" panose="00000900000000000000" pitchFamily="50" charset="0"/>
              </a:rPr>
              <a:t>Youssef Ayman</a:t>
            </a:r>
          </a:p>
          <a:p>
            <a:r>
              <a:rPr lang="en-US" sz="1600" dirty="0">
                <a:latin typeface="Gilmer Heavy" panose="00000900000000000000" pitchFamily="50" charset="0"/>
              </a:rPr>
              <a:t>Back-end Developer</a:t>
            </a:r>
          </a:p>
        </p:txBody>
      </p:sp>
    </p:spTree>
    <p:extLst>
      <p:ext uri="{BB962C8B-B14F-4D97-AF65-F5344CB8AC3E}">
        <p14:creationId xmlns:p14="http://schemas.microsoft.com/office/powerpoint/2010/main" val="169106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1.48148E-6 L 3.12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54167E-6 -3.7037E-6 L -3.5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875E-6 -3.7037E-6 L -1.875E-6 0.0379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-3.7037E-6 L 3.95833E-6 0.0379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-1.11111E-6 L 2.5E-6 0.0379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2.22222E-6 L 4.16667E-6 0.0379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0 L 3.95833E-6 0.0379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3" grpId="0"/>
      <p:bldP spid="53" grpId="1"/>
      <p:bldP spid="37" grpId="0"/>
      <p:bldP spid="37" grpId="1"/>
      <p:bldP spid="6" grpId="0"/>
      <p:bldP spid="6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62C64E-B44C-900C-F3DD-305EB6DD10A8}"/>
              </a:ext>
            </a:extLst>
          </p:cNvPr>
          <p:cNvGrpSpPr/>
          <p:nvPr/>
        </p:nvGrpSpPr>
        <p:grpSpPr>
          <a:xfrm>
            <a:off x="3292444" y="3461128"/>
            <a:ext cx="5607112" cy="588475"/>
            <a:chOff x="3292444" y="3461128"/>
            <a:chExt cx="5607112" cy="58847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0E0F73-FCF8-5323-6257-6BB4D5FC34D9}"/>
                </a:ext>
              </a:extLst>
            </p:cNvPr>
            <p:cNvSpPr/>
            <p:nvPr/>
          </p:nvSpPr>
          <p:spPr>
            <a:xfrm>
              <a:off x="3292444" y="3461128"/>
              <a:ext cx="5607112" cy="5884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0FCA5664-217E-FA54-AECD-7170CC50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97421" y="3546787"/>
              <a:ext cx="380945" cy="38094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E1C48F-A70A-B3AC-EEC0-3F555FA4C1F4}"/>
                </a:ext>
              </a:extLst>
            </p:cNvPr>
            <p:cNvGrpSpPr/>
            <p:nvPr/>
          </p:nvGrpSpPr>
          <p:grpSpPr>
            <a:xfrm>
              <a:off x="8384474" y="3552162"/>
              <a:ext cx="201924" cy="370194"/>
              <a:chOff x="8306844" y="3574763"/>
              <a:chExt cx="286732" cy="525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FEDDEBB-9E8C-174D-D521-A0B95D61EAA8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D6DA297-027A-4AC2-8418-F99FB8F46E3D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594FA9A-A5B5-8DF6-9582-F2C2271CC927}"/>
              </a:ext>
            </a:extLst>
          </p:cNvPr>
          <p:cNvSpPr txBox="1"/>
          <p:nvPr/>
        </p:nvSpPr>
        <p:spPr>
          <a:xfrm>
            <a:off x="3862867" y="3572410"/>
            <a:ext cx="44662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Gilmer" panose="00000500000000000000" pitchFamily="50" charset="0"/>
              </a:rPr>
              <a:t>What is QUILL Technical Architecture?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E9BD04-F4F2-1710-6D96-4F2D1B5F2ABB}"/>
              </a:ext>
            </a:extLst>
          </p:cNvPr>
          <p:cNvSpPr txBox="1"/>
          <p:nvPr/>
        </p:nvSpPr>
        <p:spPr>
          <a:xfrm>
            <a:off x="4212311" y="2037718"/>
            <a:ext cx="38154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80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80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80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80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80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8000" dirty="0">
              <a:latin typeface="Gilmer Bold" panose="000008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B4232-DB26-E491-08FF-06DEA03B4A3E}"/>
              </a:ext>
            </a:extLst>
          </p:cNvPr>
          <p:cNvSpPr txBox="1"/>
          <p:nvPr/>
        </p:nvSpPr>
        <p:spPr>
          <a:xfrm>
            <a:off x="4662153" y="4326901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4" action="ppaction://hlinksldjump"/>
              </a:rPr>
              <a:t>All</a:t>
            </a:r>
            <a:endParaRPr lang="en-US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D96C7-CA36-0F61-D934-4F81E1CF991E}"/>
              </a:ext>
            </a:extLst>
          </p:cNvPr>
          <p:cNvSpPr txBox="1"/>
          <p:nvPr/>
        </p:nvSpPr>
        <p:spPr>
          <a:xfrm>
            <a:off x="5671204" y="4326901"/>
            <a:ext cx="84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5" action="ppaction://hlinksldjump"/>
              </a:rPr>
              <a:t>Images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3E2AC-3FAF-2FCD-7688-8779ED57FDA6}"/>
              </a:ext>
            </a:extLst>
          </p:cNvPr>
          <p:cNvSpPr txBox="1"/>
          <p:nvPr/>
        </p:nvSpPr>
        <p:spPr>
          <a:xfrm>
            <a:off x="6861236" y="4326901"/>
            <a:ext cx="84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6" action="ppaction://hlinksldjump"/>
              </a:rPr>
              <a:t>Videos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033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6364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7" grpId="1"/>
      <p:bldP spid="2" grpId="0"/>
      <p:bldP spid="2" grpId="1"/>
      <p:bldP spid="3" grpId="0"/>
      <p:bldP spid="3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C3CFF9-FEBA-4F36-A69E-DEB7A2B5F59B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C25C94B-7397-C964-281C-A6A9CA476783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066ED9BB-8F6D-8265-0293-2F471987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E21340-A891-5792-A042-BF465847E6CB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F73E34F-445E-AF7D-373F-95ACFD63B2E1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DB0E12A-C674-94E0-341C-72E86FD8C426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F1763F-8FE5-C738-F184-9D8CBA5FCB1F}"/>
                </a:ext>
              </a:extLst>
            </p:cNvPr>
            <p:cNvSpPr txBox="1"/>
            <p:nvPr/>
          </p:nvSpPr>
          <p:spPr>
            <a:xfrm>
              <a:off x="3215488" y="608810"/>
              <a:ext cx="4193553" cy="34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Gilmer" panose="00000500000000000000" pitchFamily="50" charset="0"/>
                </a:rPr>
                <a:t>What is QUILL Technical Architecture?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30749C-5221-CB16-1B53-BA3C890BEBE3}"/>
              </a:ext>
            </a:extLst>
          </p:cNvPr>
          <p:cNvSpPr txBox="1"/>
          <p:nvPr/>
        </p:nvSpPr>
        <p:spPr>
          <a:xfrm>
            <a:off x="541594" y="365258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C12591-609E-C4AA-E365-F546A364E93E}"/>
              </a:ext>
            </a:extLst>
          </p:cNvPr>
          <p:cNvGrpSpPr/>
          <p:nvPr/>
        </p:nvGrpSpPr>
        <p:grpSpPr>
          <a:xfrm>
            <a:off x="533117" y="1713740"/>
            <a:ext cx="11133677" cy="3064448"/>
            <a:chOff x="533117" y="1310328"/>
            <a:chExt cx="11133677" cy="507162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CFA339F-2A1B-278E-E056-7ED762F282F1}"/>
                </a:ext>
              </a:extLst>
            </p:cNvPr>
            <p:cNvSpPr/>
            <p:nvPr/>
          </p:nvSpPr>
          <p:spPr>
            <a:xfrm>
              <a:off x="533117" y="1310328"/>
              <a:ext cx="11133394" cy="5071620"/>
            </a:xfrm>
            <a:custGeom>
              <a:avLst/>
              <a:gdLst>
                <a:gd name="connsiteX0" fmla="*/ 235805 w 11133394"/>
                <a:gd name="connsiteY0" fmla="*/ 0 h 5071620"/>
                <a:gd name="connsiteX1" fmla="*/ 5562600 w 11133394"/>
                <a:gd name="connsiteY1" fmla="*/ 0 h 5071620"/>
                <a:gd name="connsiteX2" fmla="*/ 10889395 w 11133394"/>
                <a:gd name="connsiteY2" fmla="*/ 0 h 5071620"/>
                <a:gd name="connsiteX3" fmla="*/ 11125200 w 11133394"/>
                <a:gd name="connsiteY3" fmla="*/ 235805 h 5071620"/>
                <a:gd name="connsiteX4" fmla="*/ 11125200 w 11133394"/>
                <a:gd name="connsiteY4" fmla="*/ 2535810 h 5071620"/>
                <a:gd name="connsiteX5" fmla="*/ 11133394 w 11133394"/>
                <a:gd name="connsiteY5" fmla="*/ 2535810 h 5071620"/>
                <a:gd name="connsiteX6" fmla="*/ 11133394 w 11133394"/>
                <a:gd name="connsiteY6" fmla="*/ 4835815 h 5071620"/>
                <a:gd name="connsiteX7" fmla="*/ 10897589 w 11133394"/>
                <a:gd name="connsiteY7" fmla="*/ 5071620 h 5071620"/>
                <a:gd name="connsiteX8" fmla="*/ 243999 w 11133394"/>
                <a:gd name="connsiteY8" fmla="*/ 5071620 h 5071620"/>
                <a:gd name="connsiteX9" fmla="*/ 8194 w 11133394"/>
                <a:gd name="connsiteY9" fmla="*/ 4835815 h 5071620"/>
                <a:gd name="connsiteX10" fmla="*/ 8194 w 11133394"/>
                <a:gd name="connsiteY10" fmla="*/ 2535810 h 5071620"/>
                <a:gd name="connsiteX11" fmla="*/ 0 w 11133394"/>
                <a:gd name="connsiteY11" fmla="*/ 2535810 h 5071620"/>
                <a:gd name="connsiteX12" fmla="*/ 0 w 11133394"/>
                <a:gd name="connsiteY12" fmla="*/ 235805 h 5071620"/>
                <a:gd name="connsiteX13" fmla="*/ 235805 w 11133394"/>
                <a:gd name="connsiteY13" fmla="*/ 0 h 507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33394" h="5071620">
                  <a:moveTo>
                    <a:pt x="235805" y="0"/>
                  </a:moveTo>
                  <a:lnTo>
                    <a:pt x="5562600" y="0"/>
                  </a:lnTo>
                  <a:lnTo>
                    <a:pt x="10889395" y="0"/>
                  </a:lnTo>
                  <a:cubicBezTo>
                    <a:pt x="11019627" y="0"/>
                    <a:pt x="11125200" y="105573"/>
                    <a:pt x="11125200" y="235805"/>
                  </a:cubicBezTo>
                  <a:lnTo>
                    <a:pt x="11125200" y="2535810"/>
                  </a:lnTo>
                  <a:lnTo>
                    <a:pt x="11133394" y="2535810"/>
                  </a:lnTo>
                  <a:lnTo>
                    <a:pt x="11133394" y="4835815"/>
                  </a:lnTo>
                  <a:cubicBezTo>
                    <a:pt x="11133394" y="4966047"/>
                    <a:pt x="11027821" y="5071620"/>
                    <a:pt x="10897589" y="5071620"/>
                  </a:cubicBezTo>
                  <a:lnTo>
                    <a:pt x="243999" y="5071620"/>
                  </a:lnTo>
                  <a:cubicBezTo>
                    <a:pt x="113767" y="5071620"/>
                    <a:pt x="8194" y="4966047"/>
                    <a:pt x="8194" y="4835815"/>
                  </a:cubicBezTo>
                  <a:lnTo>
                    <a:pt x="8194" y="2535810"/>
                  </a:lnTo>
                  <a:lnTo>
                    <a:pt x="0" y="2535810"/>
                  </a:lnTo>
                  <a:lnTo>
                    <a:pt x="0" y="235805"/>
                  </a:lnTo>
                  <a:cubicBezTo>
                    <a:pt x="0" y="105573"/>
                    <a:pt x="105573" y="0"/>
                    <a:pt x="2358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1D477128-C4E9-9BF7-D25E-7DEC6BDA49B8}"/>
                </a:ext>
              </a:extLst>
            </p:cNvPr>
            <p:cNvSpPr/>
            <p:nvPr/>
          </p:nvSpPr>
          <p:spPr>
            <a:xfrm rot="10800000">
              <a:off x="541594" y="3846137"/>
              <a:ext cx="11125200" cy="2535810"/>
            </a:xfrm>
            <a:prstGeom prst="round2SameRect">
              <a:avLst>
                <a:gd name="adj1" fmla="val 929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BFCED2-DF47-EF4A-D905-C80F22BDF9B0}"/>
              </a:ext>
            </a:extLst>
          </p:cNvPr>
          <p:cNvGrpSpPr/>
          <p:nvPr/>
        </p:nvGrpSpPr>
        <p:grpSpPr>
          <a:xfrm>
            <a:off x="896806" y="2129604"/>
            <a:ext cx="6517005" cy="1360708"/>
            <a:chOff x="974035" y="4248546"/>
            <a:chExt cx="4486342" cy="10684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127273-D961-AF48-61ED-9B204870DC62}"/>
                </a:ext>
              </a:extLst>
            </p:cNvPr>
            <p:cNvSpPr txBox="1"/>
            <p:nvPr/>
          </p:nvSpPr>
          <p:spPr>
            <a:xfrm>
              <a:off x="974035" y="4248546"/>
              <a:ext cx="3479782" cy="290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/>
                <a:t>What is </a:t>
              </a:r>
              <a:r>
                <a:rPr lang="en-US" sz="2400" b="1" dirty="0">
                  <a:solidFill>
                    <a:srgbClr val="1D8CDB"/>
                  </a:solidFill>
                </a:rPr>
                <a:t>QUILL </a:t>
              </a:r>
              <a:r>
                <a:rPr lang="en-US" sz="2400" b="1" dirty="0"/>
                <a:t>Technical architecture?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CD2D3D-7267-3DBC-CC05-EDC5D348A2C9}"/>
                </a:ext>
              </a:extLst>
            </p:cNvPr>
            <p:cNvSpPr txBox="1"/>
            <p:nvPr/>
          </p:nvSpPr>
          <p:spPr>
            <a:xfrm>
              <a:off x="974035" y="4881980"/>
              <a:ext cx="4486342" cy="435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Quill is a web app that you can </a:t>
              </a:r>
              <a:r>
                <a:rPr lang="en-US" dirty="0">
                  <a:solidFill>
                    <a:srgbClr val="1D8CDB"/>
                  </a:solidFill>
                </a:rPr>
                <a:t>Create</a:t>
              </a:r>
              <a:r>
                <a:rPr lang="en-US" dirty="0"/>
                <a:t> an account , </a:t>
              </a:r>
              <a:r>
                <a:rPr lang="en-US" dirty="0">
                  <a:solidFill>
                    <a:srgbClr val="1D8CDB"/>
                  </a:solidFill>
                </a:rPr>
                <a:t>Read</a:t>
              </a:r>
              <a:r>
                <a:rPr lang="en-US" dirty="0"/>
                <a:t> others blogs , </a:t>
              </a:r>
              <a:r>
                <a:rPr lang="en-US" dirty="0">
                  <a:solidFill>
                    <a:srgbClr val="1D8CDB"/>
                  </a:solidFill>
                </a:rPr>
                <a:t>Update</a:t>
              </a:r>
              <a:r>
                <a:rPr lang="en-US" dirty="0"/>
                <a:t> your posts and profile , </a:t>
              </a:r>
              <a:r>
                <a:rPr lang="en-US" dirty="0">
                  <a:solidFill>
                    <a:srgbClr val="1D8CDB"/>
                  </a:solidFill>
                </a:rPr>
                <a:t>Delete</a:t>
              </a:r>
              <a:r>
                <a:rPr lang="en-US" dirty="0"/>
                <a:t> yours blogs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932F07A-CF2B-43EB-A82F-81B990A30981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4" action="ppaction://hlinksldjump"/>
              </a:rPr>
              <a:t>Back to results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9162473" y="1714633"/>
            <a:ext cx="1956753" cy="3052274"/>
          </a:xfrm>
          <a:prstGeom prst="roundRect">
            <a:avLst>
              <a:gd name="adj" fmla="val 7043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D0499-808A-976B-A681-9D9D34BB4CF5}"/>
              </a:ext>
            </a:extLst>
          </p:cNvPr>
          <p:cNvSpPr txBox="1"/>
          <p:nvPr/>
        </p:nvSpPr>
        <p:spPr>
          <a:xfrm>
            <a:off x="621039" y="4961305"/>
            <a:ext cx="322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QUILL technology used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F112D-F057-FD42-E117-29CC7B3A4A7E}"/>
              </a:ext>
            </a:extLst>
          </p:cNvPr>
          <p:cNvSpPr txBox="1"/>
          <p:nvPr/>
        </p:nvSpPr>
        <p:spPr>
          <a:xfrm>
            <a:off x="896806" y="5262098"/>
            <a:ext cx="7317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The technologies utilized in the project is JSP, Servlets, HTML, CSS, JAVA, </a:t>
            </a:r>
            <a:r>
              <a:rPr lang="en-US" sz="1000" dirty="0" err="1">
                <a:latin typeface="Gilmer" panose="00000500000000000000" pitchFamily="50" charset="0"/>
              </a:rPr>
              <a:t>TOMcat</a:t>
            </a:r>
            <a:endParaRPr lang="en-US" sz="1000" dirty="0">
              <a:latin typeface="Gilmer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A214F-6073-2E32-0EB4-9E7CB3633D11}"/>
              </a:ext>
            </a:extLst>
          </p:cNvPr>
          <p:cNvSpPr txBox="1"/>
          <p:nvPr/>
        </p:nvSpPr>
        <p:spPr>
          <a:xfrm>
            <a:off x="879546" y="5486657"/>
            <a:ext cx="364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QUILL Database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6EA59-060A-54A2-AF90-48211B02D62E}"/>
              </a:ext>
            </a:extLst>
          </p:cNvPr>
          <p:cNvSpPr txBox="1"/>
          <p:nvPr/>
        </p:nvSpPr>
        <p:spPr>
          <a:xfrm>
            <a:off x="905284" y="5787450"/>
            <a:ext cx="812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Entity-Relationship Diagram (ERD) showcasing the database schema and key tables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DDB0E-3830-1B23-8143-6B4F0FA99909}"/>
              </a:ext>
            </a:extLst>
          </p:cNvPr>
          <p:cNvSpPr txBox="1"/>
          <p:nvPr/>
        </p:nvSpPr>
        <p:spPr>
          <a:xfrm>
            <a:off x="896806" y="6041040"/>
            <a:ext cx="364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Frontend Implementation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B568F-1596-8E2F-3D3F-262D3B222339}"/>
              </a:ext>
            </a:extLst>
          </p:cNvPr>
          <p:cNvSpPr txBox="1"/>
          <p:nvPr/>
        </p:nvSpPr>
        <p:spPr>
          <a:xfrm>
            <a:off x="940258" y="6341833"/>
            <a:ext cx="812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UI/UX Design Overview, Key Features and Components, Frameworks/Libraries Used</a:t>
            </a:r>
          </a:p>
        </p:txBody>
      </p:sp>
    </p:spTree>
    <p:extLst>
      <p:ext uri="{BB962C8B-B14F-4D97-AF65-F5344CB8AC3E}">
        <p14:creationId xmlns:p14="http://schemas.microsoft.com/office/powerpoint/2010/main" val="8585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1.48148E-6 L 3.12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3.7037E-7 L -4.16667E-7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79167E-6 4.44444E-6 L 4.79167E-6 0.0379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8.33333E-7 -3.7037E-6 L -8.33333E-7 0.0379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1" grpId="0"/>
      <p:bldP spid="41" grpId="1"/>
      <p:bldP spid="2" grpId="0" animBg="1"/>
      <p:bldP spid="2" grpId="1" animBg="1"/>
      <p:bldP spid="3" grpId="0"/>
      <p:bldP spid="12" grpId="0"/>
      <p:bldP spid="13" grpId="0"/>
      <p:bldP spid="14" grpId="0"/>
      <p:bldP spid="1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9568" y="1338428"/>
            <a:ext cx="2584801" cy="25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technology used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9" r="-1987"/>
          <a:stretch/>
        </p:blipFill>
        <p:spPr bwMode="auto">
          <a:xfrm>
            <a:off x="248877" y="1630392"/>
            <a:ext cx="2204258" cy="21130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5550B571-09B1-6EE8-5AA5-D46C68265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0" t="-1427" r="-2328" b="1427"/>
          <a:stretch/>
        </p:blipFill>
        <p:spPr bwMode="auto">
          <a:xfrm>
            <a:off x="9419425" y="903044"/>
            <a:ext cx="2482114" cy="3398466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7D247F-13CC-F711-56A2-505FA386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68814" y="4034825"/>
            <a:ext cx="4057641" cy="228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2BB7FA96-439F-E36F-71B3-79C121FA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0" r="17190"/>
          <a:stretch/>
        </p:blipFill>
        <p:spPr bwMode="auto">
          <a:xfrm>
            <a:off x="248877" y="4006489"/>
            <a:ext cx="2380890" cy="22824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28902-B862-787B-465C-142A9A26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9" r="29459"/>
          <a:stretch/>
        </p:blipFill>
        <p:spPr bwMode="auto">
          <a:xfrm>
            <a:off x="6509613" y="3892556"/>
            <a:ext cx="1833421" cy="251028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B6B61E8-9742-8833-BE6E-8A495C47F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1191"/>
          <a:stretch/>
        </p:blipFill>
        <p:spPr bwMode="auto">
          <a:xfrm>
            <a:off x="9923186" y="4194481"/>
            <a:ext cx="1454931" cy="2208362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2" t="-577" r="47774" b="577"/>
          <a:stretch/>
        </p:blipFill>
        <p:spPr bwMode="auto">
          <a:xfrm>
            <a:off x="7234252" y="903044"/>
            <a:ext cx="2482114" cy="3398466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1407DCD-D2A3-29E6-1906-3C9862AC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94768" y="1655378"/>
            <a:ext cx="1893796" cy="189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709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1.48148E-6 L 3.12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3.33333E-6 L 2.70833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58333E-6 -4.81481E-6 L 4.58333E-6 0.0379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29167E-6 1.85185E-6 L -2.29167E-6 0.0379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1.85185E-6 L 1.04167E-6 0.0379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-4.44444E-6 L 1.04167E-6 0.03797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3.7037E-7 L -3.95833E-6 0.0379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58333E-6 -2.96296E-6 L -4.58333E-6 0.03797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29167E-6 -3.7037E-6 L 2.29167E-6 0.03797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1.85185E-6 L 4.16667E-6 0.03796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3" grpId="0"/>
      <p:bldP spid="5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1032" r="5443" b="-1032"/>
          <a:stretch/>
        </p:blipFill>
        <p:spPr bwMode="auto">
          <a:xfrm>
            <a:off x="370491" y="4002675"/>
            <a:ext cx="4964552" cy="249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UI/UX Design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1621" r="8902" b="-1621"/>
          <a:stretch/>
        </p:blipFill>
        <p:spPr bwMode="auto">
          <a:xfrm>
            <a:off x="424223" y="1204820"/>
            <a:ext cx="4656564" cy="24215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37FB2-2588-FB83-652F-D1586AFEF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7252"/>
          <a:stretch/>
        </p:blipFill>
        <p:spPr bwMode="auto">
          <a:xfrm>
            <a:off x="6278253" y="1296602"/>
            <a:ext cx="4820093" cy="24900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61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1.48148E-6 L 3.12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4167E-6 -3.33333E-6 L -1.0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3.7037E-6 L -4.375E-6 0.0379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7 -1.85185E-6 L -2.08333E-7 0.0379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3" grpId="0"/>
      <p:bldP spid="5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Hero Page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4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1621" r="8902" b="-1621"/>
          <a:stretch/>
        </p:blipFill>
        <p:spPr bwMode="auto">
          <a:xfrm>
            <a:off x="446542" y="1132265"/>
            <a:ext cx="11010216" cy="5725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1032" r="5443" b="-1032"/>
          <a:stretch/>
        </p:blipFill>
        <p:spPr bwMode="auto">
          <a:xfrm>
            <a:off x="370491" y="4002675"/>
            <a:ext cx="4964552" cy="249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UI/UX Design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1621" r="8902" b="-1621"/>
          <a:stretch/>
        </p:blipFill>
        <p:spPr bwMode="auto">
          <a:xfrm>
            <a:off x="424223" y="1204820"/>
            <a:ext cx="4656564" cy="24215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37FB2-2588-FB83-652F-D1586AFEF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7252"/>
          <a:stretch/>
        </p:blipFill>
        <p:spPr bwMode="auto">
          <a:xfrm>
            <a:off x="6278253" y="1296602"/>
            <a:ext cx="4820093" cy="24900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4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362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 Light</vt:lpstr>
      <vt:lpstr>Gilmer Heavy</vt:lpstr>
      <vt:lpstr>Arial</vt:lpstr>
      <vt:lpstr>Calibri</vt:lpstr>
      <vt:lpstr>Gilmer</vt:lpstr>
      <vt:lpstr>Gilmer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Urrutia</dc:creator>
  <cp:lastModifiedBy>youssef amr</cp:lastModifiedBy>
  <cp:revision>42</cp:revision>
  <dcterms:created xsi:type="dcterms:W3CDTF">2022-09-05T07:48:09Z</dcterms:created>
  <dcterms:modified xsi:type="dcterms:W3CDTF">2024-05-15T17:16:58Z</dcterms:modified>
</cp:coreProperties>
</file>